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715000" cx="9144000"/>
  <p:notesSz cx="6858000" cy="9144000"/>
  <p:embeddedFontLst>
    <p:embeddedFont>
      <p:font typeface="Fira Sans Black"/>
      <p:bold r:id="rId33"/>
      <p:boldItalic r:id="rId34"/>
    </p:embeddedFont>
    <p:embeddedFont>
      <p:font typeface="Fira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iraSansBlack-bold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FiraSans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Black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-italic.fntdata"/><Relationship Id="rId14" Type="http://schemas.openxmlformats.org/officeDocument/2006/relationships/slide" Target="slides/slide9.xml"/><Relationship Id="rId36" Type="http://schemas.openxmlformats.org/officeDocument/2006/relationships/font" Target="fonts/Fira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Fira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632bb35b9_0_4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632bb35b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the past month, we’ve seen some incredible things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632bb35b9_0_9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632bb35b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our course is focused on 3 key areas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632bb35b9_0_9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632bb35b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one, the hardware itself, with a focus on photonic integrated circuits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632bb35b9_0_11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4632bb35b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two, the applications, such as the quantum key distribution protocol for secure communication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632bb35b9_0_11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632bb35b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last but not least, what the industry and academia look like for this field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632bb35b9_0_12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632bb35b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however, just creating modules is not enough for us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632bb35b9_0_1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632bb35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decided to take our course one step further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632bb35b9_0_12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632bb35b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 we created a website (this is the landing page)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632bb35b9_0_13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632bb35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gather all of our materials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4632bb35b9_0_14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4632bb35b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with a light and dark mode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632bb35b9_0_14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632bb35b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 interactive modules with quizzes to test your knowledge as you go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4632bb35b9_0_4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4632bb35b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started from the basics of quantum computing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632bb35b9_0_15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632bb35b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as well as exclusive content such as interviews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632bb35b9_0_15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632bb35b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 even videogames!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632bb35b9_0_16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632bb35b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thanks to the website, our course and all its contents are easy to access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632bb35b9_0_16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632bb35b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while the course itself can be easily expanded to add more modules and activities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632bb35b9_0_17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632bb35b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on that note, we have some goals for the future of this project, even after the hackathon has ended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632bb35b9_0_17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632bb35b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such as adding more modules, exercises, interactive activities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632bb35b9_0_18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632bb35b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but the most important to us, is the creation of a community, people at any level of their studies or careers who want to learn more and support each other in this photonic journey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632bb35b9_0_19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632bb35b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 journey that begins here.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632bb35b9_0_5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632bb35b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obtaining the qbronze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632bb35b9_0_5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632bb35b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 QSilver certifications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632bb35b9_0_6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632bb35b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as well as hearing from professionals from a lot of different areas of quantum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632bb35b9_0_6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632bb35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 getting an overview of different kinds of quantum hardware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632bb35b9_0_7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632bb35b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now, it’s time to dive deeper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with our course on photonic quantum computers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632bb35b9_0_8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632bb35b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my name is sofia d’atri, and with my team qgirls we created an innovative course to extend qworld’s curriculum and laid the basis for its future expansion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1717118"/>
            <a:ext cx="8520600" cy="22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4250715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537000"/>
            <a:ext cx="45783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71750" y="2539375"/>
            <a:ext cx="76005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 Black"/>
              <a:buNone/>
              <a:defRPr sz="2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Char char="●"/>
              <a:def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8130" r="0" t="0"/>
          <a:stretch/>
        </p:blipFill>
        <p:spPr>
          <a:xfrm>
            <a:off x="0" y="0"/>
            <a:ext cx="9144000" cy="38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81200"/>
            <a:ext cx="9144001" cy="6077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1766703"/>
            <a:ext cx="8520600" cy="21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0"/>
              <a:t>3 key areas</a:t>
            </a:r>
            <a:endParaRPr sz="10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3050"/>
            <a:ext cx="9143997" cy="608110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311700" y="1766703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Hardware</a:t>
            </a:r>
            <a:endParaRPr sz="10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0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311700" y="1766703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Applications</a:t>
            </a:r>
            <a:endParaRPr sz="10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0500"/>
            <a:ext cx="9143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311700" y="1111948"/>
            <a:ext cx="85206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Industry </a:t>
            </a:r>
            <a:endParaRPr sz="10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&amp;</a:t>
            </a:r>
            <a:endParaRPr sz="10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Academia</a:t>
            </a:r>
            <a:endParaRPr sz="10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07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4572000" y="1485900"/>
            <a:ext cx="4190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Not</a:t>
            </a:r>
            <a:endParaRPr sz="72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enough.</a:t>
            </a:r>
            <a:endParaRPr sz="72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 b="4660" l="0" r="0" t="4669"/>
          <a:stretch/>
        </p:blipFill>
        <p:spPr>
          <a:xfrm>
            <a:off x="0" y="0"/>
            <a:ext cx="9144000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/>
        </p:nvSpPr>
        <p:spPr>
          <a:xfrm>
            <a:off x="676400" y="1102800"/>
            <a:ext cx="3314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One </a:t>
            </a:r>
            <a:endParaRPr sz="72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step further</a:t>
            </a:r>
            <a:endParaRPr sz="72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81174" cy="58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b="2789" l="0" r="1029" t="0"/>
          <a:stretch/>
        </p:blipFill>
        <p:spPr>
          <a:xfrm>
            <a:off x="-82887" y="0"/>
            <a:ext cx="9309763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2467" l="0" r="1739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2467" l="0" r="1739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 rotWithShape="1">
          <a:blip r:embed="rId3">
            <a:alphaModFix/>
          </a:blip>
          <a:srcRect b="0" l="0" r="19028" t="19028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/>
          <p:nvPr/>
        </p:nvSpPr>
        <p:spPr>
          <a:xfrm>
            <a:off x="2114550" y="3438525"/>
            <a:ext cx="1543200" cy="14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8130" r="0" t="0"/>
          <a:stretch/>
        </p:blipFill>
        <p:spPr>
          <a:xfrm>
            <a:off x="0" y="0"/>
            <a:ext cx="9144000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471200" y="812100"/>
            <a:ext cx="6977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Basics</a:t>
            </a:r>
            <a:endParaRPr sz="4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71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 rotWithShape="1">
          <a:blip r:embed="rId3">
            <a:alphaModFix/>
          </a:blip>
          <a:srcRect b="14798" l="14832" r="43005" t="50168"/>
          <a:stretch/>
        </p:blipFill>
        <p:spPr>
          <a:xfrm>
            <a:off x="681313" y="1000125"/>
            <a:ext cx="715272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/>
        </p:nvSpPr>
        <p:spPr>
          <a:xfrm>
            <a:off x="1281300" y="2401500"/>
            <a:ext cx="658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Easy</a:t>
            </a:r>
            <a:r>
              <a:rPr lang="it" sz="72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 to access</a:t>
            </a:r>
            <a:endParaRPr sz="72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0500"/>
            <a:ext cx="9143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1281300" y="2401500"/>
            <a:ext cx="658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Easy to expand</a:t>
            </a:r>
            <a:endParaRPr sz="72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058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6"/>
          <p:cNvSpPr txBox="1"/>
          <p:nvPr/>
        </p:nvSpPr>
        <p:spPr>
          <a:xfrm>
            <a:off x="311700" y="1766703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Goals</a:t>
            </a:r>
            <a:endParaRPr sz="10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250"/>
            <a:ext cx="9143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7"/>
          <p:cNvSpPr txBox="1"/>
          <p:nvPr/>
        </p:nvSpPr>
        <p:spPr>
          <a:xfrm>
            <a:off x="323700" y="858713"/>
            <a:ext cx="424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Modules</a:t>
            </a:r>
            <a:endParaRPr sz="6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97" name="Google Shape;197;p37"/>
          <p:cNvSpPr txBox="1"/>
          <p:nvPr/>
        </p:nvSpPr>
        <p:spPr>
          <a:xfrm>
            <a:off x="4572000" y="2249363"/>
            <a:ext cx="424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Exercises</a:t>
            </a:r>
            <a:endParaRPr sz="6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98" name="Google Shape;198;p37"/>
          <p:cNvSpPr txBox="1"/>
          <p:nvPr/>
        </p:nvSpPr>
        <p:spPr>
          <a:xfrm>
            <a:off x="1723875" y="3938588"/>
            <a:ext cx="424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Activities</a:t>
            </a:r>
            <a:endParaRPr sz="6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 txBox="1"/>
          <p:nvPr/>
        </p:nvSpPr>
        <p:spPr>
          <a:xfrm>
            <a:off x="311700" y="1766703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Community</a:t>
            </a:r>
            <a:endParaRPr sz="10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81174" cy="58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8130" r="0" t="0"/>
          <a:stretch/>
        </p:blipFill>
        <p:spPr>
          <a:xfrm>
            <a:off x="0" y="0"/>
            <a:ext cx="9144000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471200" y="812100"/>
            <a:ext cx="6977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595959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Basics</a:t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QBronze</a:t>
            </a:r>
            <a:endParaRPr sz="4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8130" r="0" t="0"/>
          <a:stretch/>
        </p:blipFill>
        <p:spPr>
          <a:xfrm>
            <a:off x="0" y="0"/>
            <a:ext cx="9144000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471200" y="812100"/>
            <a:ext cx="6977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595959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Basics</a:t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595959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QBronze</a:t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QSilver</a:t>
            </a:r>
            <a:endParaRPr sz="4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0" l="8130" r="0" t="0"/>
          <a:stretch/>
        </p:blipFill>
        <p:spPr>
          <a:xfrm>
            <a:off x="0" y="0"/>
            <a:ext cx="9144000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471200" y="812100"/>
            <a:ext cx="6977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595959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Basics</a:t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595959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QBronze</a:t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595959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QSilver</a:t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Professionals</a:t>
            </a:r>
            <a:endParaRPr sz="4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0" l="8130" r="0" t="0"/>
          <a:stretch/>
        </p:blipFill>
        <p:spPr>
          <a:xfrm>
            <a:off x="0" y="0"/>
            <a:ext cx="9144000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471200" y="812100"/>
            <a:ext cx="6977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595959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Basics</a:t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595959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QBronze</a:t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595959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QSilver</a:t>
            </a:r>
            <a:endParaRPr sz="4800">
              <a:solidFill>
                <a:srgbClr val="595959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Professionals</a:t>
            </a:r>
            <a:endParaRPr sz="48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Hardware</a:t>
            </a:r>
            <a:endParaRPr sz="4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0" l="19465" r="0" t="32885"/>
          <a:stretch/>
        </p:blipFill>
        <p:spPr>
          <a:xfrm>
            <a:off x="0" y="1"/>
            <a:ext cx="9144003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4572000" y="1485900"/>
            <a:ext cx="4190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Dive deeper.</a:t>
            </a:r>
            <a:endParaRPr sz="72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887" y="-75"/>
            <a:ext cx="9259766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type="ctrTitle"/>
          </p:nvPr>
        </p:nvSpPr>
        <p:spPr>
          <a:xfrm>
            <a:off x="311708" y="1250218"/>
            <a:ext cx="8520600" cy="22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 to Photonic Quantum Computers</a:t>
            </a:r>
            <a:endParaRPr/>
          </a:p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311700" y="3683831"/>
            <a:ext cx="8520600" cy="14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QWorld Quantum Hardware Education Challenge</a:t>
            </a:r>
            <a:endParaRPr sz="18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Womanium Global Quantum Hackathon 2022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6252" l="0" r="0" t="0"/>
          <a:stretch/>
        </p:blipFill>
        <p:spPr>
          <a:xfrm>
            <a:off x="0" y="0"/>
            <a:ext cx="9143999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0" r="6323" t="33678"/>
          <a:stretch/>
        </p:blipFill>
        <p:spPr>
          <a:xfrm rot="5400000">
            <a:off x="1709738" y="-1709738"/>
            <a:ext cx="5753100" cy="91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/>
        </p:nvSpPr>
        <p:spPr>
          <a:xfrm>
            <a:off x="471200" y="812100"/>
            <a:ext cx="6977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QGirls</a:t>
            </a:r>
            <a:endParaRPr sz="48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Temitope Adeniyi</a:t>
            </a:r>
            <a:endParaRPr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Klára Churá</a:t>
            </a:r>
            <a:endParaRPr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Deeksha Dadhich</a:t>
            </a:r>
            <a:endParaRPr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Sofia d'Atri</a:t>
            </a:r>
            <a:endParaRPr sz="3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Seyedeh Mahshad Hosseini</a:t>
            </a:r>
            <a:endParaRPr sz="36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ra tem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